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Poppins" panose="00000500000000000000" pitchFamily="2" charset="0"/>
      <p:regular r:id="rId12"/>
    </p:embeddedFont>
    <p:embeddedFont>
      <p:font typeface="Poppins Bold" panose="00000800000000000000" charset="0"/>
      <p:regular r:id="rId13"/>
    </p:embeddedFont>
    <p:embeddedFont>
      <p:font typeface="Poppins Semi-Bold" panose="020B0604020202020204" charset="0"/>
      <p:regular r:id="rId14"/>
    </p:embeddedFont>
    <p:embeddedFont>
      <p:font typeface="The Seasons" panose="020B0604020202020204" charset="0"/>
      <p:regular r:id="rId15"/>
    </p:embeddedFont>
    <p:embeddedFont>
      <p:font typeface="The Seasons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111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2F2F2">
                <a:alpha val="100000"/>
              </a:srgbClr>
            </a:gs>
            <a:gs pos="100000">
              <a:srgbClr val="3690DE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44346" y="4479275"/>
            <a:ext cx="5625005" cy="562500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FE7DD">
                    <a:alpha val="100000"/>
                  </a:srgbClr>
                </a:gs>
                <a:gs pos="100000">
                  <a:srgbClr val="70E8DD">
                    <a:alpha val="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769716" y="6116042"/>
            <a:ext cx="6145425" cy="614542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FE7DD">
                    <a:alpha val="100000"/>
                  </a:srgbClr>
                </a:gs>
                <a:gs pos="100000">
                  <a:srgbClr val="70E8DD">
                    <a:alpha val="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6958678" y="4808380"/>
            <a:ext cx="4966795" cy="496679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10800000">
            <a:off x="12160483" y="1028700"/>
            <a:ext cx="4966795" cy="496679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7416234" y="8763687"/>
            <a:ext cx="1340593" cy="1340593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4612042" y="4223440"/>
            <a:ext cx="2642391" cy="2642391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736256" y="4479275"/>
            <a:ext cx="5625005" cy="5625005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>
            <a:off x="0" y="2840577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>
            <a:off x="0" y="4148309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>
            <a:off x="0" y="5456041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AutoShape 26"/>
          <p:cNvSpPr/>
          <p:nvPr/>
        </p:nvSpPr>
        <p:spPr>
          <a:xfrm>
            <a:off x="0" y="9263062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Freeform 27"/>
          <p:cNvSpPr/>
          <p:nvPr/>
        </p:nvSpPr>
        <p:spPr>
          <a:xfrm>
            <a:off x="6936627" y="2057400"/>
            <a:ext cx="11883899" cy="8229600"/>
          </a:xfrm>
          <a:custGeom>
            <a:avLst/>
            <a:gdLst/>
            <a:ahLst/>
            <a:cxnLst/>
            <a:rect l="l" t="t" r="r" b="b"/>
            <a:pathLst>
              <a:path w="11883899" h="8229600">
                <a:moveTo>
                  <a:pt x="0" y="0"/>
                </a:moveTo>
                <a:lnTo>
                  <a:pt x="11883899" y="0"/>
                </a:lnTo>
                <a:lnTo>
                  <a:pt x="1188389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8" name="Group 28"/>
          <p:cNvGrpSpPr/>
          <p:nvPr/>
        </p:nvGrpSpPr>
        <p:grpSpPr>
          <a:xfrm>
            <a:off x="2541913" y="6837257"/>
            <a:ext cx="4702996" cy="4702996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758794" y="660010"/>
            <a:ext cx="10012277" cy="4796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00"/>
              </a:lnSpc>
            </a:pPr>
            <a:r>
              <a:rPr lang="en-US" sz="9200" b="1" spc="368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BLOCKCHAIN</a:t>
            </a:r>
          </a:p>
          <a:p>
            <a:pPr algn="l">
              <a:lnSpc>
                <a:spcPts val="9200"/>
              </a:lnSpc>
            </a:pPr>
            <a:r>
              <a:rPr lang="en-US" sz="9200" b="1" spc="368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INTEGRATED</a:t>
            </a:r>
          </a:p>
          <a:p>
            <a:pPr algn="l">
              <a:lnSpc>
                <a:spcPts val="9200"/>
              </a:lnSpc>
            </a:pPr>
            <a:r>
              <a:rPr lang="en-US" sz="9200" b="1" spc="368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TOKEN BASED VOTING SYSTEM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28700" y="5779370"/>
            <a:ext cx="13857691" cy="2713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200" b="1" spc="208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RAJDEEP PAL</a:t>
            </a:r>
          </a:p>
          <a:p>
            <a:pPr algn="l">
              <a:lnSpc>
                <a:spcPts val="5200"/>
              </a:lnSpc>
            </a:pPr>
            <a:r>
              <a:rPr lang="en-US" sz="5200" b="1" spc="208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SUBHADIP MONDAL</a:t>
            </a:r>
          </a:p>
          <a:p>
            <a:pPr algn="l">
              <a:lnSpc>
                <a:spcPts val="5200"/>
              </a:lnSpc>
            </a:pPr>
            <a:r>
              <a:rPr lang="en-US" sz="5200" b="1" spc="208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SOHAM DE</a:t>
            </a:r>
          </a:p>
          <a:p>
            <a:pPr algn="l">
              <a:lnSpc>
                <a:spcPts val="5200"/>
              </a:lnSpc>
            </a:pPr>
            <a:r>
              <a:rPr lang="en-US" sz="5200" b="1" spc="208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SHAUNAK GHOSH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E7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5920379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flipV="1">
            <a:off x="0" y="5148262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flipV="1">
            <a:off x="0" y="6477493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flipV="1">
            <a:off x="0" y="7034607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V="1">
            <a:off x="0" y="7591721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V="1">
            <a:off x="0" y="8148835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V="1">
            <a:off x="0" y="8705949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0" y="9263062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8872345" y="3869335"/>
            <a:ext cx="898216" cy="1241254"/>
          </a:xfrm>
          <a:custGeom>
            <a:avLst/>
            <a:gdLst/>
            <a:ahLst/>
            <a:cxnLst/>
            <a:rect l="l" t="t" r="r" b="b"/>
            <a:pathLst>
              <a:path w="898216" h="1241254">
                <a:moveTo>
                  <a:pt x="0" y="0"/>
                </a:moveTo>
                <a:lnTo>
                  <a:pt x="898216" y="0"/>
                </a:lnTo>
                <a:lnTo>
                  <a:pt x="898216" y="1241254"/>
                </a:lnTo>
                <a:lnTo>
                  <a:pt x="0" y="12412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6094259" y="5053439"/>
            <a:ext cx="7122384" cy="876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79"/>
              </a:lnSpc>
              <a:spcBef>
                <a:spcPct val="0"/>
              </a:spcBef>
            </a:pPr>
            <a:r>
              <a:rPr lang="en-US" sz="5399" b="1" spc="-226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Thank You Very Much 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-2717169" y="9612823"/>
            <a:ext cx="4302492" cy="3697454"/>
            <a:chOff x="0" y="0"/>
            <a:chExt cx="812800" cy="6985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10800000">
            <a:off x="4251813" y="9612823"/>
            <a:ext cx="4302492" cy="3697454"/>
            <a:chOff x="0" y="0"/>
            <a:chExt cx="812800" cy="6985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0"/>
                  </a:srgbClr>
                </a:gs>
                <a:gs pos="100000">
                  <a:srgbClr val="3690DE">
                    <a:alpha val="5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 rot="-10800000">
            <a:off x="15883133" y="750721"/>
            <a:ext cx="4302492" cy="3697454"/>
            <a:chOff x="0" y="0"/>
            <a:chExt cx="812800" cy="6985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 rot="-10800000">
            <a:off x="15883133" y="-3144111"/>
            <a:ext cx="4302492" cy="3697454"/>
            <a:chOff x="0" y="0"/>
            <a:chExt cx="812800" cy="6985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0"/>
                  </a:srgbClr>
                </a:gs>
                <a:gs pos="100000">
                  <a:srgbClr val="3690DE">
                    <a:alpha val="5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 rot="-10800000">
            <a:off x="-2309867" y="6068016"/>
            <a:ext cx="3895190" cy="3347429"/>
            <a:chOff x="0" y="0"/>
            <a:chExt cx="812800" cy="6985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10800000">
            <a:off x="9321453" y="-2794086"/>
            <a:ext cx="3895190" cy="3347429"/>
            <a:chOff x="0" y="0"/>
            <a:chExt cx="812800" cy="6985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796011" y="7758645"/>
            <a:ext cx="4291158" cy="3687714"/>
            <a:chOff x="0" y="0"/>
            <a:chExt cx="812800" cy="6985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427331" y="-1103457"/>
            <a:ext cx="4291158" cy="3687714"/>
            <a:chOff x="0" y="0"/>
            <a:chExt cx="812800" cy="6985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2476840" y="8710711"/>
            <a:ext cx="13689226" cy="638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00"/>
              </a:lnSpc>
              <a:spcBef>
                <a:spcPct val="0"/>
              </a:spcBef>
            </a:pPr>
            <a:r>
              <a:rPr lang="en-US" sz="2000" b="1" spc="-84" dirty="0">
                <a:solidFill>
                  <a:srgbClr val="6639A6"/>
                </a:solidFill>
                <a:latin typeface="Poppins Bold"/>
                <a:ea typeface="Poppins Bold"/>
                <a:cs typeface="Poppins Bold"/>
                <a:sym typeface="Poppins Bold"/>
              </a:rPr>
              <a:t>our Figma Design - https://www.figma.com/design/4GBpqKTjt4orJNQw0LAWV9/crptotokensystem?node-id=0-1&amp;t=0oIuYiEq2Q2sFUMU-1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E7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056056">
            <a:off x="-1458620" y="7077999"/>
            <a:ext cx="4427611" cy="3575492"/>
            <a:chOff x="0" y="0"/>
            <a:chExt cx="880695" cy="7112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80695" cy="711200"/>
            </a:xfrm>
            <a:custGeom>
              <a:avLst/>
              <a:gdLst/>
              <a:ahLst/>
              <a:cxnLst/>
              <a:rect l="l" t="t" r="r" b="b"/>
              <a:pathLst>
                <a:path w="880695" h="711200">
                  <a:moveTo>
                    <a:pt x="440347" y="0"/>
                  </a:moveTo>
                  <a:lnTo>
                    <a:pt x="880695" y="711200"/>
                  </a:lnTo>
                  <a:lnTo>
                    <a:pt x="0" y="711200"/>
                  </a:lnTo>
                  <a:lnTo>
                    <a:pt x="440347" y="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137609" y="263525"/>
              <a:ext cx="605478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8895479">
            <a:off x="10098981" y="7782601"/>
            <a:ext cx="3343888" cy="2700338"/>
            <a:chOff x="0" y="0"/>
            <a:chExt cx="880695" cy="7112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80695" cy="711200"/>
            </a:xfrm>
            <a:custGeom>
              <a:avLst/>
              <a:gdLst/>
              <a:ahLst/>
              <a:cxnLst/>
              <a:rect l="l" t="t" r="r" b="b"/>
              <a:pathLst>
                <a:path w="880695" h="711200">
                  <a:moveTo>
                    <a:pt x="440347" y="0"/>
                  </a:moveTo>
                  <a:lnTo>
                    <a:pt x="880695" y="711200"/>
                  </a:lnTo>
                  <a:lnTo>
                    <a:pt x="0" y="711200"/>
                  </a:lnTo>
                  <a:lnTo>
                    <a:pt x="440347" y="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137609" y="263525"/>
              <a:ext cx="605478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9629349">
            <a:off x="15128968" y="480876"/>
            <a:ext cx="3343888" cy="2700338"/>
            <a:chOff x="0" y="0"/>
            <a:chExt cx="880695" cy="7112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80695" cy="711200"/>
            </a:xfrm>
            <a:custGeom>
              <a:avLst/>
              <a:gdLst/>
              <a:ahLst/>
              <a:cxnLst/>
              <a:rect l="l" t="t" r="r" b="b"/>
              <a:pathLst>
                <a:path w="880695" h="711200">
                  <a:moveTo>
                    <a:pt x="440347" y="0"/>
                  </a:moveTo>
                  <a:lnTo>
                    <a:pt x="880695" y="711200"/>
                  </a:lnTo>
                  <a:lnTo>
                    <a:pt x="0" y="711200"/>
                  </a:lnTo>
                  <a:lnTo>
                    <a:pt x="440347" y="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137609" y="263525"/>
              <a:ext cx="605478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5659073">
            <a:off x="4115410" y="8290818"/>
            <a:ext cx="4195175" cy="3387790"/>
            <a:chOff x="0" y="0"/>
            <a:chExt cx="880695" cy="7112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80695" cy="711200"/>
            </a:xfrm>
            <a:custGeom>
              <a:avLst/>
              <a:gdLst/>
              <a:ahLst/>
              <a:cxnLst/>
              <a:rect l="l" t="t" r="r" b="b"/>
              <a:pathLst>
                <a:path w="880695" h="711200">
                  <a:moveTo>
                    <a:pt x="440347" y="0"/>
                  </a:moveTo>
                  <a:lnTo>
                    <a:pt x="880695" y="711200"/>
                  </a:lnTo>
                  <a:lnTo>
                    <a:pt x="0" y="711200"/>
                  </a:lnTo>
                  <a:lnTo>
                    <a:pt x="440347" y="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137609" y="263525"/>
              <a:ext cx="605478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4462429">
            <a:off x="2455959" y="8368477"/>
            <a:ext cx="2762898" cy="2231162"/>
            <a:chOff x="0" y="0"/>
            <a:chExt cx="880695" cy="7112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80695" cy="711200"/>
            </a:xfrm>
            <a:custGeom>
              <a:avLst/>
              <a:gdLst/>
              <a:ahLst/>
              <a:cxnLst/>
              <a:rect l="l" t="t" r="r" b="b"/>
              <a:pathLst>
                <a:path w="880695" h="711200">
                  <a:moveTo>
                    <a:pt x="440347" y="0"/>
                  </a:moveTo>
                  <a:lnTo>
                    <a:pt x="880695" y="711200"/>
                  </a:lnTo>
                  <a:lnTo>
                    <a:pt x="0" y="711200"/>
                  </a:lnTo>
                  <a:lnTo>
                    <a:pt x="440347" y="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137609" y="263525"/>
              <a:ext cx="605478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2157349">
            <a:off x="11069333" y="4345569"/>
            <a:ext cx="6322102" cy="5105377"/>
            <a:chOff x="0" y="0"/>
            <a:chExt cx="880695" cy="7112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80695" cy="711200"/>
            </a:xfrm>
            <a:custGeom>
              <a:avLst/>
              <a:gdLst/>
              <a:ahLst/>
              <a:cxnLst/>
              <a:rect l="l" t="t" r="r" b="b"/>
              <a:pathLst>
                <a:path w="880695" h="711200">
                  <a:moveTo>
                    <a:pt x="440347" y="0"/>
                  </a:moveTo>
                  <a:lnTo>
                    <a:pt x="880695" y="711200"/>
                  </a:lnTo>
                  <a:lnTo>
                    <a:pt x="0" y="711200"/>
                  </a:lnTo>
                  <a:lnTo>
                    <a:pt x="440347" y="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137609" y="263525"/>
              <a:ext cx="605478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5400000">
            <a:off x="14710139" y="2914406"/>
            <a:ext cx="3958809" cy="3196914"/>
            <a:chOff x="0" y="0"/>
            <a:chExt cx="880695" cy="7112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80695" cy="711200"/>
            </a:xfrm>
            <a:custGeom>
              <a:avLst/>
              <a:gdLst/>
              <a:ahLst/>
              <a:cxnLst/>
              <a:rect l="l" t="t" r="r" b="b"/>
              <a:pathLst>
                <a:path w="880695" h="711200">
                  <a:moveTo>
                    <a:pt x="440347" y="0"/>
                  </a:moveTo>
                  <a:lnTo>
                    <a:pt x="880695" y="711200"/>
                  </a:lnTo>
                  <a:lnTo>
                    <a:pt x="0" y="711200"/>
                  </a:lnTo>
                  <a:lnTo>
                    <a:pt x="440347" y="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137609" y="263525"/>
              <a:ext cx="605478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933542" y="2874974"/>
            <a:ext cx="1544574" cy="1544574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2F2F2">
                    <a:alpha val="100000"/>
                  </a:srgbClr>
                </a:gs>
                <a:gs pos="100000">
                  <a:srgbClr val="70E7DC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 u="none">
                  <a:solidFill>
                    <a:srgbClr val="6639A6"/>
                  </a:solidFill>
                  <a:latin typeface="The Seasons Bold"/>
                  <a:ea typeface="The Seasons Bold"/>
                  <a:cs typeface="The Seasons Bold"/>
                  <a:sym typeface="The Seasons Bold"/>
                </a:rPr>
                <a:t>01.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933542" y="4807652"/>
            <a:ext cx="1544574" cy="1544574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2F2F2">
                    <a:alpha val="100000"/>
                  </a:srgbClr>
                </a:gs>
                <a:gs pos="100000">
                  <a:srgbClr val="70E7DC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 u="none" strike="noStrike">
                  <a:solidFill>
                    <a:srgbClr val="6639A6"/>
                  </a:solidFill>
                  <a:latin typeface="The Seasons Bold"/>
                  <a:ea typeface="The Seasons Bold"/>
                  <a:cs typeface="The Seasons Bold"/>
                  <a:sym typeface="The Seasons Bold"/>
                </a:rPr>
                <a:t>02.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933542" y="6742751"/>
            <a:ext cx="1544574" cy="1544574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2F2F2">
                    <a:alpha val="100000"/>
                  </a:srgbClr>
                </a:gs>
                <a:gs pos="100000">
                  <a:srgbClr val="70E7DC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 u="none" strike="noStrike">
                  <a:solidFill>
                    <a:srgbClr val="6639A6"/>
                  </a:solidFill>
                  <a:latin typeface="The Seasons Bold"/>
                  <a:ea typeface="The Seasons Bold"/>
                  <a:cs typeface="The Seasons Bold"/>
                  <a:sym typeface="The Seasons Bold"/>
                </a:rPr>
                <a:t>03.</a:t>
              </a:r>
            </a:p>
          </p:txBody>
        </p:sp>
      </p:grpSp>
      <p:sp>
        <p:nvSpPr>
          <p:cNvPr id="32" name="AutoShape 32"/>
          <p:cNvSpPr/>
          <p:nvPr/>
        </p:nvSpPr>
        <p:spPr>
          <a:xfrm>
            <a:off x="0" y="4617110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3" name="AutoShape 33"/>
          <p:cNvSpPr/>
          <p:nvPr/>
        </p:nvSpPr>
        <p:spPr>
          <a:xfrm>
            <a:off x="0" y="6547488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Freeform 34"/>
          <p:cNvSpPr/>
          <p:nvPr/>
        </p:nvSpPr>
        <p:spPr>
          <a:xfrm>
            <a:off x="8907737" y="1010820"/>
            <a:ext cx="12767132" cy="9288088"/>
          </a:xfrm>
          <a:custGeom>
            <a:avLst/>
            <a:gdLst/>
            <a:ahLst/>
            <a:cxnLst/>
            <a:rect l="l" t="t" r="r" b="b"/>
            <a:pathLst>
              <a:path w="12767132" h="9288088">
                <a:moveTo>
                  <a:pt x="0" y="0"/>
                </a:moveTo>
                <a:lnTo>
                  <a:pt x="12767132" y="0"/>
                </a:lnTo>
                <a:lnTo>
                  <a:pt x="12767132" y="9288088"/>
                </a:lnTo>
                <a:lnTo>
                  <a:pt x="0" y="92880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 rot="1712688">
            <a:off x="14148301" y="7774138"/>
            <a:ext cx="4613740" cy="3725799"/>
            <a:chOff x="0" y="0"/>
            <a:chExt cx="880695" cy="7112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80695" cy="711200"/>
            </a:xfrm>
            <a:custGeom>
              <a:avLst/>
              <a:gdLst/>
              <a:ahLst/>
              <a:cxnLst/>
              <a:rect l="l" t="t" r="r" b="b"/>
              <a:pathLst>
                <a:path w="880695" h="711200">
                  <a:moveTo>
                    <a:pt x="440347" y="0"/>
                  </a:moveTo>
                  <a:lnTo>
                    <a:pt x="880695" y="711200"/>
                  </a:lnTo>
                  <a:lnTo>
                    <a:pt x="0" y="711200"/>
                  </a:lnTo>
                  <a:lnTo>
                    <a:pt x="440347" y="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37" name="TextBox 37"/>
            <p:cNvSpPr txBox="1"/>
            <p:nvPr/>
          </p:nvSpPr>
          <p:spPr>
            <a:xfrm>
              <a:off x="137609" y="263525"/>
              <a:ext cx="605478" cy="396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38" name="Freeform 38"/>
          <p:cNvSpPr/>
          <p:nvPr/>
        </p:nvSpPr>
        <p:spPr>
          <a:xfrm>
            <a:off x="1028700" y="990600"/>
            <a:ext cx="519044" cy="719079"/>
          </a:xfrm>
          <a:custGeom>
            <a:avLst/>
            <a:gdLst/>
            <a:ahLst/>
            <a:cxnLst/>
            <a:rect l="l" t="t" r="r" b="b"/>
            <a:pathLst>
              <a:path w="519044" h="719079">
                <a:moveTo>
                  <a:pt x="0" y="0"/>
                </a:moveTo>
                <a:lnTo>
                  <a:pt x="519044" y="0"/>
                </a:lnTo>
                <a:lnTo>
                  <a:pt x="519044" y="719079"/>
                </a:lnTo>
                <a:lnTo>
                  <a:pt x="0" y="7190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9" name="TextBox 39"/>
          <p:cNvSpPr txBox="1"/>
          <p:nvPr/>
        </p:nvSpPr>
        <p:spPr>
          <a:xfrm>
            <a:off x="3933481" y="5141789"/>
            <a:ext cx="3794478" cy="791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 u="none" strike="noStrike">
                <a:solidFill>
                  <a:srgbClr val="6639A6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Our Project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3837408" y="3209111"/>
            <a:ext cx="3566668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>
                <a:solidFill>
                  <a:srgbClr val="6639A6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Introduction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3933481" y="7076888"/>
            <a:ext cx="3794478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 u="none" strike="noStrike">
                <a:solidFill>
                  <a:srgbClr val="6639A6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About Us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933542" y="981075"/>
            <a:ext cx="16507551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 spc="-201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Table Of Contents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2F2F2">
                <a:alpha val="100000"/>
              </a:srgbClr>
            </a:gs>
            <a:gs pos="100000">
              <a:srgbClr val="3690DE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44734" y="606095"/>
            <a:ext cx="9074811" cy="907481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42569" y="4223440"/>
            <a:ext cx="2642391" cy="264239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>
            <a:off x="0" y="6093270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-2923573" y="841544"/>
            <a:ext cx="14177045" cy="9445456"/>
          </a:xfrm>
          <a:custGeom>
            <a:avLst/>
            <a:gdLst/>
            <a:ahLst/>
            <a:cxnLst/>
            <a:rect l="l" t="t" r="r" b="b"/>
            <a:pathLst>
              <a:path w="14177045" h="9445456">
                <a:moveTo>
                  <a:pt x="0" y="0"/>
                </a:moveTo>
                <a:lnTo>
                  <a:pt x="14177045" y="0"/>
                </a:lnTo>
                <a:lnTo>
                  <a:pt x="14177045" y="9445456"/>
                </a:lnTo>
                <a:lnTo>
                  <a:pt x="0" y="94454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-1327561" y="6837257"/>
            <a:ext cx="4702996" cy="470299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10800000">
            <a:off x="7416234" y="8763687"/>
            <a:ext cx="1340593" cy="1340593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5274970" y="1881758"/>
            <a:ext cx="1544574" cy="1544574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2F2F2">
                    <a:alpha val="100000"/>
                  </a:srgbClr>
                </a:gs>
                <a:gs pos="100000">
                  <a:srgbClr val="70E7DC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 u="none">
                  <a:solidFill>
                    <a:srgbClr val="6639A6"/>
                  </a:solidFill>
                  <a:latin typeface="The Seasons Bold"/>
                  <a:ea typeface="The Seasons Bold"/>
                  <a:cs typeface="The Seasons Bold"/>
                  <a:sym typeface="The Seasons Bold"/>
                </a:rPr>
                <a:t>01.</a:t>
              </a:r>
            </a:p>
          </p:txBody>
        </p:sp>
      </p:grpSp>
      <p:sp>
        <p:nvSpPr>
          <p:cNvPr id="19" name="Freeform 19"/>
          <p:cNvSpPr/>
          <p:nvPr/>
        </p:nvSpPr>
        <p:spPr>
          <a:xfrm>
            <a:off x="11492323" y="2540197"/>
            <a:ext cx="1579631" cy="1579631"/>
          </a:xfrm>
          <a:custGeom>
            <a:avLst/>
            <a:gdLst/>
            <a:ahLst/>
            <a:cxnLst/>
            <a:rect l="l" t="t" r="r" b="b"/>
            <a:pathLst>
              <a:path w="1579631" h="1579631">
                <a:moveTo>
                  <a:pt x="0" y="0"/>
                </a:moveTo>
                <a:lnTo>
                  <a:pt x="1579632" y="0"/>
                </a:lnTo>
                <a:lnTo>
                  <a:pt x="1579632" y="1579631"/>
                </a:lnTo>
                <a:lnTo>
                  <a:pt x="0" y="15796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8593102" y="4621657"/>
            <a:ext cx="7378075" cy="1476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6639A6"/>
                </a:solidFill>
                <a:latin typeface="The Seasons"/>
                <a:ea typeface="The Seasons"/>
                <a:cs typeface="The Seasons"/>
                <a:sym typeface="The Seasons"/>
              </a:rPr>
              <a:t>Introduction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621769" y="6161854"/>
            <a:ext cx="5320741" cy="1908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1560"/>
              </a:lnSpc>
              <a:spcBef>
                <a:spcPct val="0"/>
              </a:spcBef>
            </a:pPr>
            <a:r>
              <a:rPr lang="en-US" sz="1200">
                <a:solidFill>
                  <a:srgbClr val="6639A6"/>
                </a:solidFill>
                <a:latin typeface="Poppins"/>
                <a:ea typeface="Poppins"/>
                <a:cs typeface="Poppins"/>
                <a:sym typeface="Poppins"/>
              </a:rPr>
              <a:t>Our project addresses the challenges of decentralized dispute resolution by developing an optimized token-based arbitration system. Leveraging blockchain technology, we aim to create a fair, transparent, and efficient platform where jurors self-select by staking tokens, with selection likelihood based on their stake. Our solution tackles key issues such as preventing token monopolization, resisting Sybil attacks, and aligning incentives for honest decision-making. By combining dynamic token mechanics, randomized juror pools, and a user-friendly interface, we ensure a secure and scalable arbitration process for decentralized platforms."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E7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790431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-1241771" y="-2310314"/>
            <a:ext cx="11568614" cy="1156861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10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5400000">
            <a:off x="15635600" y="7634600"/>
            <a:ext cx="5304800" cy="53048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10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41546" y="-402489"/>
            <a:ext cx="7752963" cy="775296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t="-24906" b="-24906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0827662" y="4093583"/>
            <a:ext cx="999322" cy="859417"/>
          </a:xfrm>
          <a:custGeom>
            <a:avLst/>
            <a:gdLst/>
            <a:ahLst/>
            <a:cxnLst/>
            <a:rect l="l" t="t" r="r" b="b"/>
            <a:pathLst>
              <a:path w="999322" h="859417">
                <a:moveTo>
                  <a:pt x="0" y="0"/>
                </a:moveTo>
                <a:lnTo>
                  <a:pt x="999322" y="0"/>
                </a:lnTo>
                <a:lnTo>
                  <a:pt x="999322" y="859417"/>
                </a:lnTo>
                <a:lnTo>
                  <a:pt x="0" y="859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827662" y="5095875"/>
            <a:ext cx="5397458" cy="1495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 u="none" strike="noStrike" spc="-201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Welcome</a:t>
            </a:r>
          </a:p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 u="none" strike="noStrike" spc="-201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To Presentation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E7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15522" y="7615438"/>
            <a:ext cx="3285724" cy="328572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0"/>
                  </a:srgbClr>
                </a:gs>
                <a:gs pos="100000">
                  <a:srgbClr val="3690DE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843104" y="-872596"/>
            <a:ext cx="5743607" cy="574360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0"/>
                  </a:srgbClr>
                </a:gs>
                <a:gs pos="100000">
                  <a:srgbClr val="3690DE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5400000">
            <a:off x="3714195" y="8618066"/>
            <a:ext cx="2673054" cy="2673054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10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7552509" y="8618066"/>
            <a:ext cx="1274134" cy="127413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10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144000" y="0"/>
            <a:ext cx="9144000" cy="10287000"/>
            <a:chOff x="0" y="0"/>
            <a:chExt cx="12192000" cy="13716000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2"/>
            <a:srcRect l="21923" r="18854"/>
            <a:stretch>
              <a:fillRect/>
            </a:stretch>
          </p:blipFill>
          <p:spPr>
            <a:xfrm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040566" y="1028700"/>
            <a:ext cx="7149010" cy="8229600"/>
            <a:chOff x="0" y="0"/>
            <a:chExt cx="1882867" cy="216746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82867" cy="2167467"/>
            </a:xfrm>
            <a:custGeom>
              <a:avLst/>
              <a:gdLst/>
              <a:ahLst/>
              <a:cxnLst/>
              <a:rect l="l" t="t" r="r" b="b"/>
              <a:pathLst>
                <a:path w="1882867" h="2167467">
                  <a:moveTo>
                    <a:pt x="21659" y="0"/>
                  </a:moveTo>
                  <a:lnTo>
                    <a:pt x="1861208" y="0"/>
                  </a:lnTo>
                  <a:cubicBezTo>
                    <a:pt x="1866952" y="0"/>
                    <a:pt x="1872461" y="2282"/>
                    <a:pt x="1876523" y="6344"/>
                  </a:cubicBezTo>
                  <a:cubicBezTo>
                    <a:pt x="1880585" y="10405"/>
                    <a:pt x="1882867" y="15914"/>
                    <a:pt x="1882867" y="21659"/>
                  </a:cubicBezTo>
                  <a:lnTo>
                    <a:pt x="1882867" y="2145808"/>
                  </a:lnTo>
                  <a:cubicBezTo>
                    <a:pt x="1882867" y="2151552"/>
                    <a:pt x="1880585" y="2157061"/>
                    <a:pt x="1876523" y="2161123"/>
                  </a:cubicBezTo>
                  <a:cubicBezTo>
                    <a:pt x="1872461" y="2165185"/>
                    <a:pt x="1866952" y="2167467"/>
                    <a:pt x="1861208" y="2167467"/>
                  </a:cubicBezTo>
                  <a:lnTo>
                    <a:pt x="21659" y="2167467"/>
                  </a:lnTo>
                  <a:cubicBezTo>
                    <a:pt x="15914" y="2167467"/>
                    <a:pt x="10405" y="2165185"/>
                    <a:pt x="6344" y="2161123"/>
                  </a:cubicBezTo>
                  <a:cubicBezTo>
                    <a:pt x="2282" y="2157061"/>
                    <a:pt x="0" y="2151552"/>
                    <a:pt x="0" y="2145808"/>
                  </a:cubicBezTo>
                  <a:lnTo>
                    <a:pt x="0" y="21659"/>
                  </a:lnTo>
                  <a:cubicBezTo>
                    <a:pt x="0" y="15914"/>
                    <a:pt x="2282" y="10405"/>
                    <a:pt x="6344" y="6344"/>
                  </a:cubicBezTo>
                  <a:cubicBezTo>
                    <a:pt x="10405" y="2282"/>
                    <a:pt x="15914" y="0"/>
                    <a:pt x="21659" y="0"/>
                  </a:cubicBezTo>
                  <a:close/>
                </a:path>
              </a:pathLst>
            </a:custGeom>
            <a:solidFill>
              <a:srgbClr val="6639A6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1882867" cy="2234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6995321" y="-434800"/>
            <a:ext cx="2673054" cy="2673054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10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2375704" y="1520937"/>
            <a:ext cx="800234" cy="800234"/>
          </a:xfrm>
          <a:custGeom>
            <a:avLst/>
            <a:gdLst/>
            <a:ahLst/>
            <a:cxnLst/>
            <a:rect l="l" t="t" r="r" b="b"/>
            <a:pathLst>
              <a:path w="800234" h="800234">
                <a:moveTo>
                  <a:pt x="0" y="0"/>
                </a:moveTo>
                <a:lnTo>
                  <a:pt x="800233" y="0"/>
                </a:lnTo>
                <a:lnTo>
                  <a:pt x="800233" y="800234"/>
                </a:lnTo>
                <a:lnTo>
                  <a:pt x="0" y="8002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3" name="AutoShape 23"/>
          <p:cNvSpPr/>
          <p:nvPr/>
        </p:nvSpPr>
        <p:spPr>
          <a:xfrm>
            <a:off x="1040566" y="8194204"/>
            <a:ext cx="714901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>
            <a:off x="1040566" y="2753098"/>
            <a:ext cx="714901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>
            <a:off x="3054776" y="3641789"/>
            <a:ext cx="3120590" cy="0"/>
          </a:xfrm>
          <a:prstGeom prst="line">
            <a:avLst/>
          </a:prstGeom>
          <a:ln w="9525" cap="flat">
            <a:solidFill>
              <a:srgbClr val="6FE7DD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26" name="TextBox 26"/>
          <p:cNvSpPr txBox="1"/>
          <p:nvPr/>
        </p:nvSpPr>
        <p:spPr>
          <a:xfrm>
            <a:off x="3311455" y="1466729"/>
            <a:ext cx="3274544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 u="none" strike="noStrike" spc="-201">
                <a:solidFill>
                  <a:srgbClr val="F2F2F2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Our Project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868757" y="8454525"/>
            <a:ext cx="5492628" cy="544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40"/>
              </a:lnSpc>
            </a:pPr>
            <a:r>
              <a:rPr lang="en-US" sz="3200" b="1" u="none">
                <a:solidFill>
                  <a:srgbClr val="6FE7DD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YEAR:</a:t>
            </a:r>
            <a:r>
              <a:rPr lang="en-US" sz="3200" b="1" u="none">
                <a:solidFill>
                  <a:srgbClr val="F2F2F2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 2024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79751" y="3008410"/>
            <a:ext cx="5772757" cy="342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00"/>
              </a:lnSpc>
            </a:pPr>
            <a:r>
              <a:rPr lang="en-US" sz="2000">
                <a:solidFill>
                  <a:srgbClr val="6FE7DD"/>
                </a:solidFill>
                <a:latin typeface="The Seasons"/>
                <a:ea typeface="The Seasons"/>
                <a:cs typeface="The Seasons"/>
                <a:sym typeface="The Seasons"/>
              </a:rPr>
              <a:t>Blockchain Integrated Token Based Voting System 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707800" y="3753675"/>
            <a:ext cx="5814542" cy="4150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F2F2F2"/>
                </a:solidFill>
                <a:latin typeface="Poppins"/>
                <a:ea typeface="Poppins"/>
                <a:cs typeface="Poppins"/>
                <a:sym typeface="Poppins"/>
              </a:rPr>
              <a:t>Your project focuses on building a decentralized arbitration system designed to optimize token-based dispute resolution on blockchain platforms. It addresses key challenges such as efficient juror selection, fair participation, prevention of token monopolization, and resistance to Sybil attacks. By using a token-staking mechanism, dynamic token pricing, and randomized juror pools, the system ensures that engaged participants are fairly selected, while also aligning incentives for honest decision-making through a reward and penalty structure. The goal is to create a secure, scalable, and user-friendly arbitration process that enhances trust in decentralized platforms.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FE7DC">
                <a:alpha val="100000"/>
              </a:srgbClr>
            </a:gs>
            <a:gs pos="100000">
              <a:srgbClr val="3690DE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723900" cy="723900"/>
          </a:xfrm>
          <a:custGeom>
            <a:avLst/>
            <a:gdLst/>
            <a:ahLst/>
            <a:cxnLst/>
            <a:rect l="l" t="t" r="r" b="b"/>
            <a:pathLst>
              <a:path w="723900" h="723900">
                <a:moveTo>
                  <a:pt x="0" y="0"/>
                </a:moveTo>
                <a:lnTo>
                  <a:pt x="723900" y="0"/>
                </a:lnTo>
                <a:lnTo>
                  <a:pt x="72390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1935778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529752" y="2121516"/>
            <a:ext cx="7202966" cy="5115106"/>
          </a:xfrm>
          <a:custGeom>
            <a:avLst/>
            <a:gdLst/>
            <a:ahLst/>
            <a:cxnLst/>
            <a:rect l="l" t="t" r="r" b="b"/>
            <a:pathLst>
              <a:path w="7202966" h="5115106">
                <a:moveTo>
                  <a:pt x="0" y="0"/>
                </a:moveTo>
                <a:lnTo>
                  <a:pt x="7202965" y="0"/>
                </a:lnTo>
                <a:lnTo>
                  <a:pt x="7202965" y="5115106"/>
                </a:lnTo>
                <a:lnTo>
                  <a:pt x="0" y="51151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820" t="-7829" r="-4227" b="-4594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634612" y="2121516"/>
            <a:ext cx="4224971" cy="2246559"/>
          </a:xfrm>
          <a:custGeom>
            <a:avLst/>
            <a:gdLst/>
            <a:ahLst/>
            <a:cxnLst/>
            <a:rect l="l" t="t" r="r" b="b"/>
            <a:pathLst>
              <a:path w="4224971" h="2246559">
                <a:moveTo>
                  <a:pt x="0" y="0"/>
                </a:moveTo>
                <a:lnTo>
                  <a:pt x="4224971" y="0"/>
                </a:lnTo>
                <a:lnTo>
                  <a:pt x="4224971" y="2246559"/>
                </a:lnTo>
                <a:lnTo>
                  <a:pt x="0" y="22465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13330" b="-145142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634612" y="4368075"/>
            <a:ext cx="6890392" cy="5300301"/>
          </a:xfrm>
          <a:custGeom>
            <a:avLst/>
            <a:gdLst/>
            <a:ahLst/>
            <a:cxnLst/>
            <a:rect l="l" t="t" r="r" b="b"/>
            <a:pathLst>
              <a:path w="6890392" h="5300301">
                <a:moveTo>
                  <a:pt x="0" y="0"/>
                </a:moveTo>
                <a:lnTo>
                  <a:pt x="6890392" y="0"/>
                </a:lnTo>
                <a:lnTo>
                  <a:pt x="6890392" y="5300301"/>
                </a:lnTo>
                <a:lnTo>
                  <a:pt x="0" y="53003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661223" y="2096698"/>
            <a:ext cx="6193287" cy="4542753"/>
          </a:xfrm>
          <a:custGeom>
            <a:avLst/>
            <a:gdLst/>
            <a:ahLst/>
            <a:cxnLst/>
            <a:rect l="l" t="t" r="r" b="b"/>
            <a:pathLst>
              <a:path w="6193287" h="4542753">
                <a:moveTo>
                  <a:pt x="0" y="0"/>
                </a:moveTo>
                <a:lnTo>
                  <a:pt x="6193287" y="0"/>
                </a:lnTo>
                <a:lnTo>
                  <a:pt x="6193287" y="4542754"/>
                </a:lnTo>
                <a:lnTo>
                  <a:pt x="0" y="454275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7338" t="-18121" r="-47313" b="-529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357133" y="6639452"/>
            <a:ext cx="3497377" cy="3647548"/>
          </a:xfrm>
          <a:custGeom>
            <a:avLst/>
            <a:gdLst/>
            <a:ahLst/>
            <a:cxnLst/>
            <a:rect l="l" t="t" r="r" b="b"/>
            <a:pathLst>
              <a:path w="3497377" h="3647548">
                <a:moveTo>
                  <a:pt x="0" y="0"/>
                </a:moveTo>
                <a:lnTo>
                  <a:pt x="3497377" y="0"/>
                </a:lnTo>
                <a:lnTo>
                  <a:pt x="3497377" y="3647548"/>
                </a:lnTo>
                <a:lnTo>
                  <a:pt x="0" y="364754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1811" t="-19724" b="-21450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31646" y="7153277"/>
            <a:ext cx="7202966" cy="3786213"/>
          </a:xfrm>
          <a:custGeom>
            <a:avLst/>
            <a:gdLst/>
            <a:ahLst/>
            <a:cxnLst/>
            <a:rect l="l" t="t" r="r" b="b"/>
            <a:pathLst>
              <a:path w="7202966" h="3786213">
                <a:moveTo>
                  <a:pt x="0" y="0"/>
                </a:moveTo>
                <a:lnTo>
                  <a:pt x="7202966" y="0"/>
                </a:lnTo>
                <a:lnTo>
                  <a:pt x="7202966" y="3786214"/>
                </a:lnTo>
                <a:lnTo>
                  <a:pt x="0" y="378621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23702" b="-55970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037579" y="981075"/>
            <a:ext cx="4187311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 spc="-201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Image </a:t>
            </a:r>
            <a:r>
              <a:rPr lang="en-US" sz="4800" b="1" u="none" strike="noStrike" spc="-201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Gallery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945979" y="1055370"/>
            <a:ext cx="10313321" cy="69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0"/>
              </a:lnSpc>
              <a:spcBef>
                <a:spcPct val="0"/>
              </a:spcBef>
            </a:pPr>
            <a:r>
              <a:rPr lang="en-US" sz="2100" u="none" strike="noStrike">
                <a:solidFill>
                  <a:srgbClr val="6639A6"/>
                </a:solidFill>
                <a:latin typeface="Poppins"/>
                <a:ea typeface="Poppins"/>
                <a:cs typeface="Poppins"/>
                <a:sym typeface="Poppins"/>
              </a:rPr>
              <a:t>What can you say about your projects?</a:t>
            </a:r>
          </a:p>
          <a:p>
            <a:pPr marL="0" lvl="0" indent="0" algn="r">
              <a:lnSpc>
                <a:spcPts val="2730"/>
              </a:lnSpc>
              <a:spcBef>
                <a:spcPct val="0"/>
              </a:spcBef>
            </a:pPr>
            <a:r>
              <a:rPr lang="en-US" sz="2100" u="none" strike="noStrike">
                <a:solidFill>
                  <a:srgbClr val="6639A6"/>
                </a:solidFill>
                <a:latin typeface="Poppins"/>
                <a:ea typeface="Poppins"/>
                <a:cs typeface="Poppins"/>
                <a:sym typeface="Poppins"/>
              </a:rPr>
              <a:t>Share it here!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E7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5920379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flipV="1">
            <a:off x="0" y="5148262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flipV="1">
            <a:off x="0" y="6477493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flipV="1">
            <a:off x="0" y="7034607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V="1">
            <a:off x="0" y="7591721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V="1">
            <a:off x="0" y="8148835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V="1">
            <a:off x="0" y="8705949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0" y="9263062"/>
            <a:ext cx="18288000" cy="0"/>
          </a:xfrm>
          <a:prstGeom prst="line">
            <a:avLst/>
          </a:prstGeom>
          <a:ln w="9525" cap="flat">
            <a:solidFill>
              <a:srgbClr val="F2F2F2"/>
            </a:solidFill>
            <a:prstDash val="lgDash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1028700" y="1028700"/>
            <a:ext cx="523840" cy="723900"/>
          </a:xfrm>
          <a:custGeom>
            <a:avLst/>
            <a:gdLst/>
            <a:ahLst/>
            <a:cxnLst/>
            <a:rect l="l" t="t" r="r" b="b"/>
            <a:pathLst>
              <a:path w="523840" h="723900">
                <a:moveTo>
                  <a:pt x="0" y="0"/>
                </a:moveTo>
                <a:lnTo>
                  <a:pt x="523840" y="0"/>
                </a:lnTo>
                <a:lnTo>
                  <a:pt x="52384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869711" y="981075"/>
            <a:ext cx="6684595" cy="771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 spc="-201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More about our Project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-2717169" y="9612823"/>
            <a:ext cx="4302492" cy="3697454"/>
            <a:chOff x="0" y="0"/>
            <a:chExt cx="812800" cy="6985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10800000">
            <a:off x="4251813" y="9612823"/>
            <a:ext cx="4302492" cy="3697454"/>
            <a:chOff x="0" y="0"/>
            <a:chExt cx="812800" cy="6985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0"/>
                  </a:srgbClr>
                </a:gs>
                <a:gs pos="100000">
                  <a:srgbClr val="3690DE">
                    <a:alpha val="5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 rot="-10800000">
            <a:off x="15883133" y="750721"/>
            <a:ext cx="4302492" cy="3697454"/>
            <a:chOff x="0" y="0"/>
            <a:chExt cx="812800" cy="6985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 rot="-10800000">
            <a:off x="15883133" y="-3144111"/>
            <a:ext cx="4302492" cy="3697454"/>
            <a:chOff x="0" y="0"/>
            <a:chExt cx="812800" cy="6985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0"/>
                  </a:srgbClr>
                </a:gs>
                <a:gs pos="100000">
                  <a:srgbClr val="3690DE">
                    <a:alpha val="5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 rot="-10800000">
            <a:off x="-2309867" y="6068016"/>
            <a:ext cx="3895190" cy="3347429"/>
            <a:chOff x="0" y="0"/>
            <a:chExt cx="812800" cy="6985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10800000">
            <a:off x="9321453" y="-2794086"/>
            <a:ext cx="3895190" cy="3347429"/>
            <a:chOff x="0" y="0"/>
            <a:chExt cx="812800" cy="6985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796011" y="7758645"/>
            <a:ext cx="4291158" cy="3687714"/>
            <a:chOff x="0" y="0"/>
            <a:chExt cx="812800" cy="6985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427331" y="-1103457"/>
            <a:ext cx="4291158" cy="3687714"/>
            <a:chOff x="0" y="0"/>
            <a:chExt cx="812800" cy="6985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5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1028700" y="2119410"/>
            <a:ext cx="14402942" cy="614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800"/>
              </a:lnSpc>
              <a:spcBef>
                <a:spcPct val="0"/>
              </a:spcBef>
            </a:pPr>
            <a:r>
              <a:rPr lang="en-US" sz="4000" b="1" spc="-168">
                <a:solidFill>
                  <a:srgbClr val="6639A6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Our project integrates a decentralized arbitration system with blockchain technology, ensuring a highly secure and private dispute resolution process. Users can participate without revealing personal information, as the system assigns a unique ID for transactions and interactions. This approach protects user anonymity while maintaining transparency and trust in the arbitration process. By leveraging blockchain's security features and innovative token-based mechanics, we deliver a fair and efficient solution for resolving disputes on decentralized platforms.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2F2F2">
                <a:alpha val="100000"/>
              </a:srgbClr>
            </a:gs>
            <a:gs pos="100000">
              <a:srgbClr val="3690DE">
                <a:alpha val="100000"/>
              </a:srgbClr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44734" y="606095"/>
            <a:ext cx="9074811" cy="907481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42569" y="4223440"/>
            <a:ext cx="2642391" cy="264239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>
            <a:off x="0" y="6093270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 flipH="1">
            <a:off x="1023938" y="475029"/>
            <a:ext cx="14727160" cy="9811971"/>
          </a:xfrm>
          <a:custGeom>
            <a:avLst/>
            <a:gdLst/>
            <a:ahLst/>
            <a:cxnLst/>
            <a:rect l="l" t="t" r="r" b="b"/>
            <a:pathLst>
              <a:path w="14727160" h="9811971">
                <a:moveTo>
                  <a:pt x="14727160" y="0"/>
                </a:moveTo>
                <a:lnTo>
                  <a:pt x="0" y="0"/>
                </a:lnTo>
                <a:lnTo>
                  <a:pt x="0" y="9811971"/>
                </a:lnTo>
                <a:lnTo>
                  <a:pt x="14727160" y="9811971"/>
                </a:lnTo>
                <a:lnTo>
                  <a:pt x="1472716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-1327561" y="6837257"/>
            <a:ext cx="4702996" cy="470299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10800000">
            <a:off x="7416234" y="8763687"/>
            <a:ext cx="1340593" cy="1340593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5274970" y="1881758"/>
            <a:ext cx="1544574" cy="1544574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2F2F2">
                    <a:alpha val="100000"/>
                  </a:srgbClr>
                </a:gs>
                <a:gs pos="100000">
                  <a:srgbClr val="70E7DC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 u="none">
                  <a:solidFill>
                    <a:srgbClr val="6639A6"/>
                  </a:solidFill>
                  <a:latin typeface="The Seasons Bold"/>
                  <a:ea typeface="The Seasons Bold"/>
                  <a:cs typeface="The Seasons Bold"/>
                  <a:sym typeface="The Seasons Bold"/>
                </a:rPr>
                <a:t>03.</a:t>
              </a:r>
            </a:p>
          </p:txBody>
        </p:sp>
      </p:grpSp>
      <p:sp>
        <p:nvSpPr>
          <p:cNvPr id="19" name="Freeform 19"/>
          <p:cNvSpPr/>
          <p:nvPr/>
        </p:nvSpPr>
        <p:spPr>
          <a:xfrm>
            <a:off x="11421944" y="2540197"/>
            <a:ext cx="1720391" cy="1579631"/>
          </a:xfrm>
          <a:custGeom>
            <a:avLst/>
            <a:gdLst/>
            <a:ahLst/>
            <a:cxnLst/>
            <a:rect l="l" t="t" r="r" b="b"/>
            <a:pathLst>
              <a:path w="1720391" h="1579631">
                <a:moveTo>
                  <a:pt x="0" y="0"/>
                </a:moveTo>
                <a:lnTo>
                  <a:pt x="1720390" y="0"/>
                </a:lnTo>
                <a:lnTo>
                  <a:pt x="1720390" y="1579631"/>
                </a:lnTo>
                <a:lnTo>
                  <a:pt x="0" y="15796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8593102" y="4621657"/>
            <a:ext cx="7378075" cy="1476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6639A6"/>
                </a:solidFill>
                <a:latin typeface="The Seasons"/>
                <a:ea typeface="The Seasons"/>
                <a:cs typeface="The Seasons"/>
                <a:sym typeface="The Seasons"/>
              </a:rPr>
              <a:t>About Us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949023" y="6059932"/>
            <a:ext cx="8666231" cy="1842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6639A6"/>
                </a:solidFill>
                <a:latin typeface="Poppins"/>
                <a:ea typeface="Poppins"/>
                <a:cs typeface="Poppins"/>
                <a:sym typeface="Poppins"/>
              </a:rPr>
              <a:t>We are a team of four college students passionate about blockchain technology and decentralized solutions. Together, we’re building a secure and private arbitration system that integrates with blockchain, enabling anonymous dispute resolution through unique IDs and token-based mechanics. Our goal is to enhance trust and fairness in decentralized platforms.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39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45609" y="3822304"/>
            <a:ext cx="2642391" cy="264239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414914" y="5737950"/>
            <a:ext cx="5625005" cy="562500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541913" y="8772646"/>
            <a:ext cx="4702996" cy="470299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374904" y="3603621"/>
            <a:ext cx="6535734" cy="1719714"/>
            <a:chOff x="0" y="0"/>
            <a:chExt cx="1546100" cy="4068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46100" cy="406817"/>
            </a:xfrm>
            <a:custGeom>
              <a:avLst/>
              <a:gdLst/>
              <a:ahLst/>
              <a:cxnLst/>
              <a:rect l="l" t="t" r="r" b="b"/>
              <a:pathLst>
                <a:path w="1546100" h="406817">
                  <a:moveTo>
                    <a:pt x="118455" y="0"/>
                  </a:moveTo>
                  <a:lnTo>
                    <a:pt x="1427645" y="0"/>
                  </a:lnTo>
                  <a:cubicBezTo>
                    <a:pt x="1459061" y="0"/>
                    <a:pt x="1489191" y="12480"/>
                    <a:pt x="1511405" y="34695"/>
                  </a:cubicBezTo>
                  <a:cubicBezTo>
                    <a:pt x="1533620" y="56909"/>
                    <a:pt x="1546100" y="87039"/>
                    <a:pt x="1546100" y="118455"/>
                  </a:cubicBezTo>
                  <a:lnTo>
                    <a:pt x="1546100" y="288362"/>
                  </a:lnTo>
                  <a:cubicBezTo>
                    <a:pt x="1546100" y="319778"/>
                    <a:pt x="1533620" y="349908"/>
                    <a:pt x="1511405" y="372123"/>
                  </a:cubicBezTo>
                  <a:cubicBezTo>
                    <a:pt x="1489191" y="394337"/>
                    <a:pt x="1459061" y="406817"/>
                    <a:pt x="1427645" y="406817"/>
                  </a:cubicBezTo>
                  <a:lnTo>
                    <a:pt x="118455" y="406817"/>
                  </a:lnTo>
                  <a:cubicBezTo>
                    <a:pt x="87039" y="406817"/>
                    <a:pt x="56909" y="394337"/>
                    <a:pt x="34695" y="372123"/>
                  </a:cubicBezTo>
                  <a:cubicBezTo>
                    <a:pt x="12480" y="349908"/>
                    <a:pt x="0" y="319778"/>
                    <a:pt x="0" y="288362"/>
                  </a:cubicBezTo>
                  <a:lnTo>
                    <a:pt x="0" y="118455"/>
                  </a:lnTo>
                  <a:cubicBezTo>
                    <a:pt x="0" y="87039"/>
                    <a:pt x="12480" y="56909"/>
                    <a:pt x="34695" y="34695"/>
                  </a:cubicBezTo>
                  <a:cubicBezTo>
                    <a:pt x="56909" y="12480"/>
                    <a:pt x="87039" y="0"/>
                    <a:pt x="118455" y="0"/>
                  </a:cubicBezTo>
                  <a:close/>
                </a:path>
              </a:pathLst>
            </a:custGeom>
            <a:solidFill>
              <a:srgbClr val="3490DE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1546100" cy="473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799360" y="3603621"/>
            <a:ext cx="6535734" cy="1719714"/>
            <a:chOff x="0" y="0"/>
            <a:chExt cx="1546100" cy="40681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46100" cy="406817"/>
            </a:xfrm>
            <a:custGeom>
              <a:avLst/>
              <a:gdLst/>
              <a:ahLst/>
              <a:cxnLst/>
              <a:rect l="l" t="t" r="r" b="b"/>
              <a:pathLst>
                <a:path w="1546100" h="406817">
                  <a:moveTo>
                    <a:pt x="118455" y="0"/>
                  </a:moveTo>
                  <a:lnTo>
                    <a:pt x="1427645" y="0"/>
                  </a:lnTo>
                  <a:cubicBezTo>
                    <a:pt x="1459061" y="0"/>
                    <a:pt x="1489191" y="12480"/>
                    <a:pt x="1511405" y="34695"/>
                  </a:cubicBezTo>
                  <a:cubicBezTo>
                    <a:pt x="1533620" y="56909"/>
                    <a:pt x="1546100" y="87039"/>
                    <a:pt x="1546100" y="118455"/>
                  </a:cubicBezTo>
                  <a:lnTo>
                    <a:pt x="1546100" y="288362"/>
                  </a:lnTo>
                  <a:cubicBezTo>
                    <a:pt x="1546100" y="319778"/>
                    <a:pt x="1533620" y="349908"/>
                    <a:pt x="1511405" y="372123"/>
                  </a:cubicBezTo>
                  <a:cubicBezTo>
                    <a:pt x="1489191" y="394337"/>
                    <a:pt x="1459061" y="406817"/>
                    <a:pt x="1427645" y="406817"/>
                  </a:cubicBezTo>
                  <a:lnTo>
                    <a:pt x="118455" y="406817"/>
                  </a:lnTo>
                  <a:cubicBezTo>
                    <a:pt x="87039" y="406817"/>
                    <a:pt x="56909" y="394337"/>
                    <a:pt x="34695" y="372123"/>
                  </a:cubicBezTo>
                  <a:cubicBezTo>
                    <a:pt x="12480" y="349908"/>
                    <a:pt x="0" y="319778"/>
                    <a:pt x="0" y="288362"/>
                  </a:cubicBezTo>
                  <a:lnTo>
                    <a:pt x="0" y="118455"/>
                  </a:lnTo>
                  <a:cubicBezTo>
                    <a:pt x="0" y="87039"/>
                    <a:pt x="12480" y="56909"/>
                    <a:pt x="34695" y="34695"/>
                  </a:cubicBezTo>
                  <a:cubicBezTo>
                    <a:pt x="56909" y="12480"/>
                    <a:pt x="87039" y="0"/>
                    <a:pt x="118455" y="0"/>
                  </a:cubicBezTo>
                  <a:close/>
                </a:path>
              </a:pathLst>
            </a:custGeom>
            <a:solidFill>
              <a:srgbClr val="3490DE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1546100" cy="473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374904" y="6638317"/>
            <a:ext cx="6535734" cy="1719714"/>
            <a:chOff x="0" y="0"/>
            <a:chExt cx="1546100" cy="40681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46100" cy="406817"/>
            </a:xfrm>
            <a:custGeom>
              <a:avLst/>
              <a:gdLst/>
              <a:ahLst/>
              <a:cxnLst/>
              <a:rect l="l" t="t" r="r" b="b"/>
              <a:pathLst>
                <a:path w="1546100" h="406817">
                  <a:moveTo>
                    <a:pt x="118455" y="0"/>
                  </a:moveTo>
                  <a:lnTo>
                    <a:pt x="1427645" y="0"/>
                  </a:lnTo>
                  <a:cubicBezTo>
                    <a:pt x="1459061" y="0"/>
                    <a:pt x="1489191" y="12480"/>
                    <a:pt x="1511405" y="34695"/>
                  </a:cubicBezTo>
                  <a:cubicBezTo>
                    <a:pt x="1533620" y="56909"/>
                    <a:pt x="1546100" y="87039"/>
                    <a:pt x="1546100" y="118455"/>
                  </a:cubicBezTo>
                  <a:lnTo>
                    <a:pt x="1546100" y="288362"/>
                  </a:lnTo>
                  <a:cubicBezTo>
                    <a:pt x="1546100" y="319778"/>
                    <a:pt x="1533620" y="349908"/>
                    <a:pt x="1511405" y="372123"/>
                  </a:cubicBezTo>
                  <a:cubicBezTo>
                    <a:pt x="1489191" y="394337"/>
                    <a:pt x="1459061" y="406817"/>
                    <a:pt x="1427645" y="406817"/>
                  </a:cubicBezTo>
                  <a:lnTo>
                    <a:pt x="118455" y="406817"/>
                  </a:lnTo>
                  <a:cubicBezTo>
                    <a:pt x="87039" y="406817"/>
                    <a:pt x="56909" y="394337"/>
                    <a:pt x="34695" y="372123"/>
                  </a:cubicBezTo>
                  <a:cubicBezTo>
                    <a:pt x="12480" y="349908"/>
                    <a:pt x="0" y="319778"/>
                    <a:pt x="0" y="288362"/>
                  </a:cubicBezTo>
                  <a:lnTo>
                    <a:pt x="0" y="118455"/>
                  </a:lnTo>
                  <a:cubicBezTo>
                    <a:pt x="0" y="87039"/>
                    <a:pt x="12480" y="56909"/>
                    <a:pt x="34695" y="34695"/>
                  </a:cubicBezTo>
                  <a:cubicBezTo>
                    <a:pt x="56909" y="12480"/>
                    <a:pt x="87039" y="0"/>
                    <a:pt x="118455" y="0"/>
                  </a:cubicBezTo>
                  <a:close/>
                </a:path>
              </a:pathLst>
            </a:custGeom>
            <a:solidFill>
              <a:srgbClr val="3490DE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66675"/>
              <a:ext cx="1546100" cy="473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799360" y="6638317"/>
            <a:ext cx="6535734" cy="1719714"/>
            <a:chOff x="0" y="0"/>
            <a:chExt cx="1546100" cy="40681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546100" cy="406817"/>
            </a:xfrm>
            <a:custGeom>
              <a:avLst/>
              <a:gdLst/>
              <a:ahLst/>
              <a:cxnLst/>
              <a:rect l="l" t="t" r="r" b="b"/>
              <a:pathLst>
                <a:path w="1546100" h="406817">
                  <a:moveTo>
                    <a:pt x="118455" y="0"/>
                  </a:moveTo>
                  <a:lnTo>
                    <a:pt x="1427645" y="0"/>
                  </a:lnTo>
                  <a:cubicBezTo>
                    <a:pt x="1459061" y="0"/>
                    <a:pt x="1489191" y="12480"/>
                    <a:pt x="1511405" y="34695"/>
                  </a:cubicBezTo>
                  <a:cubicBezTo>
                    <a:pt x="1533620" y="56909"/>
                    <a:pt x="1546100" y="87039"/>
                    <a:pt x="1546100" y="118455"/>
                  </a:cubicBezTo>
                  <a:lnTo>
                    <a:pt x="1546100" y="288362"/>
                  </a:lnTo>
                  <a:cubicBezTo>
                    <a:pt x="1546100" y="319778"/>
                    <a:pt x="1533620" y="349908"/>
                    <a:pt x="1511405" y="372123"/>
                  </a:cubicBezTo>
                  <a:cubicBezTo>
                    <a:pt x="1489191" y="394337"/>
                    <a:pt x="1459061" y="406817"/>
                    <a:pt x="1427645" y="406817"/>
                  </a:cubicBezTo>
                  <a:lnTo>
                    <a:pt x="118455" y="406817"/>
                  </a:lnTo>
                  <a:cubicBezTo>
                    <a:pt x="87039" y="406817"/>
                    <a:pt x="56909" y="394337"/>
                    <a:pt x="34695" y="372123"/>
                  </a:cubicBezTo>
                  <a:cubicBezTo>
                    <a:pt x="12480" y="349908"/>
                    <a:pt x="0" y="319778"/>
                    <a:pt x="0" y="288362"/>
                  </a:cubicBezTo>
                  <a:lnTo>
                    <a:pt x="0" y="118455"/>
                  </a:lnTo>
                  <a:cubicBezTo>
                    <a:pt x="0" y="87039"/>
                    <a:pt x="12480" y="56909"/>
                    <a:pt x="34695" y="34695"/>
                  </a:cubicBezTo>
                  <a:cubicBezTo>
                    <a:pt x="56909" y="12480"/>
                    <a:pt x="87039" y="0"/>
                    <a:pt x="118455" y="0"/>
                  </a:cubicBezTo>
                  <a:close/>
                </a:path>
              </a:pathLst>
            </a:custGeom>
            <a:solidFill>
              <a:srgbClr val="3490DE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1546100" cy="473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 rot="5400000">
            <a:off x="1952906" y="3175841"/>
            <a:ext cx="2562109" cy="2562109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10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 rot="5400000">
            <a:off x="9377363" y="3175841"/>
            <a:ext cx="2562109" cy="2562109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10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 rot="5400000">
            <a:off x="1952906" y="6210537"/>
            <a:ext cx="2562109" cy="2562109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10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 rot="5400000">
            <a:off x="9377363" y="6210537"/>
            <a:ext cx="2562109" cy="2562109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690DE">
                    <a:alpha val="100000"/>
                  </a:srgbClr>
                </a:gs>
                <a:gs pos="100000">
                  <a:srgbClr val="3690DE">
                    <a:alpha val="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3" name="AutoShape 43"/>
          <p:cNvSpPr/>
          <p:nvPr/>
        </p:nvSpPr>
        <p:spPr>
          <a:xfrm>
            <a:off x="4515016" y="4558318"/>
            <a:ext cx="3974964" cy="0"/>
          </a:xfrm>
          <a:prstGeom prst="line">
            <a:avLst/>
          </a:prstGeom>
          <a:ln w="9525" cap="flat">
            <a:solidFill>
              <a:srgbClr val="6FE7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AutoShape 44"/>
          <p:cNvSpPr/>
          <p:nvPr/>
        </p:nvSpPr>
        <p:spPr>
          <a:xfrm>
            <a:off x="11939472" y="4558318"/>
            <a:ext cx="3974964" cy="0"/>
          </a:xfrm>
          <a:prstGeom prst="line">
            <a:avLst/>
          </a:prstGeom>
          <a:ln w="9525" cap="flat">
            <a:solidFill>
              <a:srgbClr val="6FE7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AutoShape 45"/>
          <p:cNvSpPr/>
          <p:nvPr/>
        </p:nvSpPr>
        <p:spPr>
          <a:xfrm>
            <a:off x="4515016" y="7593014"/>
            <a:ext cx="3974964" cy="0"/>
          </a:xfrm>
          <a:prstGeom prst="line">
            <a:avLst/>
          </a:prstGeom>
          <a:ln w="9525" cap="flat">
            <a:solidFill>
              <a:srgbClr val="6FE7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6" name="AutoShape 46"/>
          <p:cNvSpPr/>
          <p:nvPr/>
        </p:nvSpPr>
        <p:spPr>
          <a:xfrm>
            <a:off x="11939472" y="7593014"/>
            <a:ext cx="3974964" cy="0"/>
          </a:xfrm>
          <a:prstGeom prst="line">
            <a:avLst/>
          </a:prstGeom>
          <a:ln w="9525" cap="flat">
            <a:solidFill>
              <a:srgbClr val="6FE7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7" name="TextBox 47"/>
          <p:cNvSpPr txBox="1"/>
          <p:nvPr/>
        </p:nvSpPr>
        <p:spPr>
          <a:xfrm>
            <a:off x="4515016" y="3949536"/>
            <a:ext cx="3974964" cy="544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b="1">
                <a:solidFill>
                  <a:srgbClr val="F2F2F2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Rajdeep Pal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1939472" y="3949536"/>
            <a:ext cx="3974964" cy="544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b="1">
                <a:solidFill>
                  <a:srgbClr val="F2F2F2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Soham De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4515016" y="6984232"/>
            <a:ext cx="3974964" cy="544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b="1">
                <a:solidFill>
                  <a:srgbClr val="F2F2F2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Subhadip Mondal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1939472" y="6984232"/>
            <a:ext cx="3974964" cy="544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b="1">
                <a:solidFill>
                  <a:srgbClr val="F2F2F2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Shaunak Ghosh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4515016" y="4601180"/>
            <a:ext cx="3974964" cy="32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</a:pPr>
            <a:r>
              <a:rPr lang="en-US" sz="2100" dirty="0">
                <a:solidFill>
                  <a:srgbClr val="6FE7DD"/>
                </a:solidFill>
                <a:latin typeface="Poppins"/>
                <a:ea typeface="Poppins"/>
                <a:cs typeface="Poppins"/>
                <a:sym typeface="Poppins"/>
              </a:rPr>
              <a:t>Leader | Coder | Designer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939472" y="4601180"/>
            <a:ext cx="3974964" cy="333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</a:pPr>
            <a:r>
              <a:rPr lang="en-US" sz="2100">
                <a:solidFill>
                  <a:srgbClr val="6FE7DD"/>
                </a:solidFill>
                <a:latin typeface="Poppins"/>
                <a:ea typeface="Poppins"/>
                <a:cs typeface="Poppins"/>
                <a:sym typeface="Poppins"/>
              </a:rPr>
              <a:t>Team Member | Designer 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4515016" y="7635876"/>
            <a:ext cx="3974964" cy="333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</a:pPr>
            <a:r>
              <a:rPr lang="en-US" sz="2100">
                <a:solidFill>
                  <a:srgbClr val="6FE7DD"/>
                </a:solidFill>
                <a:latin typeface="Poppins"/>
                <a:ea typeface="Poppins"/>
                <a:cs typeface="Poppins"/>
                <a:sym typeface="Poppins"/>
              </a:rPr>
              <a:t>Team Member | Coder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1939472" y="7635876"/>
            <a:ext cx="3974964" cy="333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</a:pPr>
            <a:r>
              <a:rPr lang="en-US" sz="2100">
                <a:solidFill>
                  <a:srgbClr val="6FE7DD"/>
                </a:solidFill>
                <a:latin typeface="Poppins"/>
                <a:ea typeface="Poppins"/>
                <a:cs typeface="Poppins"/>
                <a:sym typeface="Poppins"/>
              </a:rPr>
              <a:t>Team Member | Coder</a:t>
            </a:r>
          </a:p>
        </p:txBody>
      </p:sp>
      <p:sp>
        <p:nvSpPr>
          <p:cNvPr id="55" name="AutoShape 55"/>
          <p:cNvSpPr/>
          <p:nvPr/>
        </p:nvSpPr>
        <p:spPr>
          <a:xfrm>
            <a:off x="0" y="1935778"/>
            <a:ext cx="18288000" cy="0"/>
          </a:xfrm>
          <a:prstGeom prst="line">
            <a:avLst/>
          </a:prstGeom>
          <a:ln w="9525" cap="flat">
            <a:solidFill>
              <a:srgbClr val="3490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6" name="Freeform 56"/>
          <p:cNvSpPr/>
          <p:nvPr/>
        </p:nvSpPr>
        <p:spPr>
          <a:xfrm>
            <a:off x="1028700" y="974502"/>
            <a:ext cx="680482" cy="778098"/>
          </a:xfrm>
          <a:custGeom>
            <a:avLst/>
            <a:gdLst/>
            <a:ahLst/>
            <a:cxnLst/>
            <a:rect l="l" t="t" r="r" b="b"/>
            <a:pathLst>
              <a:path w="680482" h="778098">
                <a:moveTo>
                  <a:pt x="0" y="0"/>
                </a:moveTo>
                <a:lnTo>
                  <a:pt x="680482" y="0"/>
                </a:lnTo>
                <a:lnTo>
                  <a:pt x="680482" y="778098"/>
                </a:lnTo>
                <a:lnTo>
                  <a:pt x="0" y="7780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7" name="TextBox 57"/>
          <p:cNvSpPr txBox="1"/>
          <p:nvPr/>
        </p:nvSpPr>
        <p:spPr>
          <a:xfrm>
            <a:off x="1982160" y="981075"/>
            <a:ext cx="4693516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9"/>
              </a:lnSpc>
              <a:spcBef>
                <a:spcPct val="0"/>
              </a:spcBef>
            </a:pPr>
            <a:r>
              <a:rPr lang="en-US" sz="4800" b="1" u="none" strike="noStrike" spc="-201">
                <a:solidFill>
                  <a:srgbClr val="6FE7D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Team Members</a:t>
            </a:r>
          </a:p>
        </p:txBody>
      </p:sp>
      <p:grpSp>
        <p:nvGrpSpPr>
          <p:cNvPr id="58" name="Group 58"/>
          <p:cNvGrpSpPr/>
          <p:nvPr/>
        </p:nvGrpSpPr>
        <p:grpSpPr>
          <a:xfrm rot="-10800000">
            <a:off x="7416234" y="8763687"/>
            <a:ext cx="1340593" cy="1340593"/>
            <a:chOff x="0" y="0"/>
            <a:chExt cx="812800" cy="812800"/>
          </a:xfrm>
        </p:grpSpPr>
        <p:sp>
          <p:nvSpPr>
            <p:cNvPr id="59" name="Freeform 5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0E8DD">
                    <a:alpha val="0"/>
                  </a:srgbClr>
                </a:gs>
                <a:gs pos="100000">
                  <a:srgbClr val="6FE7DD">
                    <a:alpha val="100000"/>
                  </a:srgbClr>
                </a:gs>
              </a:gsLst>
              <a:lin ang="5400000"/>
            </a:gradFill>
            <a:ln cap="sq">
              <a:noFill/>
              <a:prstDash val="solid"/>
              <a:miter/>
            </a:ln>
          </p:spPr>
        </p:sp>
        <p:sp>
          <p:nvSpPr>
            <p:cNvPr id="60" name="TextBox 6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457</Words>
  <Application>Microsoft Office PowerPoint</Application>
  <PresentationFormat>Custom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The Seasons Bold</vt:lpstr>
      <vt:lpstr>Arial</vt:lpstr>
      <vt:lpstr>Poppins Semi-Bold</vt:lpstr>
      <vt:lpstr>Poppins</vt:lpstr>
      <vt:lpstr>The Seasons</vt:lpstr>
      <vt:lpstr>Poppins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Project Team Members Slides</dc:title>
  <dc:creator>RAJDEEP PAL</dc:creator>
  <cp:lastModifiedBy>RAJDEEP PAL</cp:lastModifiedBy>
  <cp:revision>2</cp:revision>
  <dcterms:created xsi:type="dcterms:W3CDTF">2006-08-16T00:00:00Z</dcterms:created>
  <dcterms:modified xsi:type="dcterms:W3CDTF">2024-10-20T06:17:07Z</dcterms:modified>
  <dc:identifier>DAGUFV5l_Xs</dc:identifier>
</cp:coreProperties>
</file>

<file path=docProps/thumbnail.jpeg>
</file>